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6" r:id="rId2"/>
    <p:sldId id="266" r:id="rId3"/>
    <p:sldId id="265" r:id="rId4"/>
    <p:sldId id="262" r:id="rId5"/>
    <p:sldId id="267" r:id="rId6"/>
    <p:sldId id="268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03" autoAdjust="0"/>
  </p:normalViewPr>
  <p:slideViewPr>
    <p:cSldViewPr>
      <p:cViewPr varScale="1">
        <p:scale>
          <a:sx n="108" d="100"/>
          <a:sy n="108" d="100"/>
        </p:scale>
        <p:origin x="17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2478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93E4B-ACD1-42C1-A6AD-267DA12B64D9}" type="datetimeFigureOut">
              <a:rPr lang="fr-FR" smtClean="0"/>
              <a:t>06/11/2018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4318F0-65C2-4BA1-8DDE-C19BA449254C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060848"/>
            <a:ext cx="8229600" cy="1143000"/>
          </a:xfrm>
        </p:spPr>
        <p:txBody>
          <a:bodyPr/>
          <a:lstStyle/>
          <a:p>
            <a:r>
              <a:rPr lang="fr-FR" dirty="0"/>
              <a:t>Cliquez pour modifier le style du titre</a:t>
            </a:r>
            <a:endParaRPr lang="fr-BE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  <p:pic>
        <p:nvPicPr>
          <p:cNvPr id="2050" name="Picture 2" descr="Logo_Cluster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8148" y="5129234"/>
            <a:ext cx="3384376" cy="1227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7884368" y="6254978"/>
            <a:ext cx="981472" cy="365125"/>
          </a:xfrm>
        </p:spPr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 dirty="0"/>
          </a:p>
        </p:txBody>
      </p:sp>
      <p:sp>
        <p:nvSpPr>
          <p:cNvPr id="6" name="ZoneTexte 5"/>
          <p:cNvSpPr txBox="1"/>
          <p:nvPr userDrawn="1"/>
        </p:nvSpPr>
        <p:spPr>
          <a:xfrm>
            <a:off x="2699792" y="6254978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b="1" dirty="0">
                <a:solidFill>
                  <a:srgbClr val="0070C0"/>
                </a:solidFill>
              </a:rPr>
              <a:t>Label Eau &amp; Climat </a:t>
            </a:r>
            <a:r>
              <a:rPr lang="fr-BE" dirty="0">
                <a:solidFill>
                  <a:srgbClr val="0070C0"/>
                </a:solidFill>
              </a:rPr>
              <a:t>: présentation COP47 2018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99519D0A-614A-4E14-91EA-478E537AEB1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778769" y="5301208"/>
            <a:ext cx="1192669" cy="1435547"/>
          </a:xfrm>
          <a:prstGeom prst="rect">
            <a:avLst/>
          </a:prstGeom>
        </p:spPr>
      </p:pic>
      <p:pic>
        <p:nvPicPr>
          <p:cNvPr id="7" name="Picture 2" descr="Logo_Cluster">
            <a:extLst>
              <a:ext uri="{FF2B5EF4-FFF2-40B4-BE49-F238E27FC236}">
                <a16:creationId xmlns:a16="http://schemas.microsoft.com/office/drawing/2014/main" id="{644A6CBF-7591-4E24-94CE-C8A18035F4B7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877271"/>
            <a:ext cx="2662761" cy="965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06/11/2018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>
            <a:normAutofit/>
          </a:bodyPr>
          <a:lstStyle/>
          <a:p>
            <a:r>
              <a:rPr lang="fr-FR" sz="6700" b="1" dirty="0">
                <a:solidFill>
                  <a:srgbClr val="0070C0"/>
                </a:solidFill>
              </a:rPr>
              <a:t>Label Eau &amp; Climat</a:t>
            </a:r>
            <a:endParaRPr lang="fr-FR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EEE9F00-0505-43EC-A5F9-833C711CB4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782234"/>
            <a:ext cx="2736304" cy="32935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215516" y="188640"/>
            <a:ext cx="8712968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70C0"/>
                </a:solidFill>
              </a:rPr>
              <a:t>LES OBJECTIFS</a:t>
            </a:r>
          </a:p>
          <a:p>
            <a:r>
              <a:rPr lang="fr-FR" sz="2400" dirty="0"/>
              <a:t>Valoriser des projets publics et privés qui contribuent  :</a:t>
            </a:r>
          </a:p>
          <a:p>
            <a:r>
              <a:rPr lang="fr-FR" sz="2400" b="1" dirty="0">
                <a:solidFill>
                  <a:srgbClr val="0070C0"/>
                </a:solidFill>
              </a:rPr>
              <a:t>A</a:t>
            </a:r>
            <a:r>
              <a:rPr lang="fr-FR" sz="2400" dirty="0"/>
              <a:t>. à </a:t>
            </a:r>
            <a:r>
              <a:rPr lang="fr-FR" sz="2400" b="1" dirty="0"/>
              <a:t>l’adaptation au changement climatique d’une manière durable,</a:t>
            </a:r>
          </a:p>
          <a:p>
            <a:endParaRPr lang="fr-FR" sz="2400" dirty="0"/>
          </a:p>
          <a:p>
            <a:r>
              <a:rPr lang="fr-FR" sz="2400" b="1" dirty="0">
                <a:solidFill>
                  <a:srgbClr val="0070C0"/>
                </a:solidFill>
              </a:rPr>
              <a:t>B</a:t>
            </a:r>
            <a:r>
              <a:rPr lang="fr-FR" sz="2400" dirty="0"/>
              <a:t>. à </a:t>
            </a:r>
            <a:r>
              <a:rPr lang="fr-FR" sz="2400" b="1" dirty="0"/>
              <a:t>la préservation des ressources en eau : </a:t>
            </a:r>
            <a:r>
              <a:rPr lang="fr-FR" sz="2400" dirty="0"/>
              <a:t>économie d’eau potable et réutilisation des eaux usées et pluviales,</a:t>
            </a:r>
          </a:p>
          <a:p>
            <a:endParaRPr lang="fr-FR" sz="2400" dirty="0"/>
          </a:p>
          <a:p>
            <a:r>
              <a:rPr lang="fr-FR" sz="2400" b="1" dirty="0">
                <a:solidFill>
                  <a:srgbClr val="0070C0"/>
                </a:solidFill>
              </a:rPr>
              <a:t>C</a:t>
            </a:r>
            <a:r>
              <a:rPr lang="fr-FR" sz="2400" dirty="0"/>
              <a:t>. à </a:t>
            </a:r>
            <a:r>
              <a:rPr lang="fr-FR" sz="2400" b="1" dirty="0"/>
              <a:t>la réduction des flux de ruissellement et la recharge des nappes phréatiques</a:t>
            </a:r>
            <a:r>
              <a:rPr lang="fr-FR" sz="2400" dirty="0"/>
              <a:t> afin de disposer durant les périodes de canicule d’une ressource en eau abondante et de qualité,</a:t>
            </a:r>
          </a:p>
          <a:p>
            <a:endParaRPr lang="fr-FR" sz="2400" dirty="0"/>
          </a:p>
          <a:p>
            <a:r>
              <a:rPr lang="fr-FR" sz="2400" b="1" dirty="0">
                <a:solidFill>
                  <a:srgbClr val="0070C0"/>
                </a:solidFill>
              </a:rPr>
              <a:t>D</a:t>
            </a:r>
            <a:r>
              <a:rPr lang="fr-FR" sz="2400" dirty="0"/>
              <a:t>. à la bonne </a:t>
            </a:r>
            <a:r>
              <a:rPr lang="fr-FR" sz="2400" b="1" dirty="0"/>
              <a:t>prise en compte des conséquences climatiques des projets</a:t>
            </a:r>
            <a:r>
              <a:rPr lang="fr-FR" sz="2400" dirty="0"/>
              <a:t> de territoires urbains et ruraux.</a:t>
            </a:r>
          </a:p>
        </p:txBody>
      </p:sp>
    </p:spTree>
    <p:extLst>
      <p:ext uri="{BB962C8B-B14F-4D97-AF65-F5344CB8AC3E}">
        <p14:creationId xmlns:p14="http://schemas.microsoft.com/office/powerpoint/2010/main" val="24117904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9512" y="548680"/>
            <a:ext cx="896448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70C0"/>
                </a:solidFill>
              </a:rPr>
              <a:t>POUR QUI ?</a:t>
            </a:r>
          </a:p>
          <a:p>
            <a:endParaRPr lang="fr-FR" sz="2000" b="1" u="sng" dirty="0"/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</a:t>
            </a:r>
            <a:r>
              <a:rPr lang="fr-FR" sz="2400" dirty="0"/>
              <a:t> Les </a:t>
            </a:r>
            <a:r>
              <a:rPr lang="fr-FR" sz="2400" b="1" dirty="0"/>
              <a:t>Bureaux d’études</a:t>
            </a:r>
            <a:r>
              <a:rPr lang="fr-FR" sz="2400" dirty="0"/>
              <a:t>, d’ingénierie, designers, architectes, urbanistes, paysagistes et plus largement les structures qui ont mission de </a:t>
            </a:r>
            <a:r>
              <a:rPr lang="fr-FR" sz="2400" b="1" dirty="0"/>
              <a:t>conception</a:t>
            </a:r>
            <a:r>
              <a:rPr lang="fr-FR" sz="2400" dirty="0"/>
              <a:t>,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</a:t>
            </a:r>
            <a:r>
              <a:rPr lang="fr-FR" sz="2400" dirty="0"/>
              <a:t> Les </a:t>
            </a:r>
            <a:r>
              <a:rPr lang="fr-FR" sz="2400" b="1" dirty="0"/>
              <a:t>collectivités territoriales</a:t>
            </a:r>
            <a:r>
              <a:rPr lang="fr-FR" sz="2400" dirty="0"/>
              <a:t>,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</a:t>
            </a:r>
            <a:r>
              <a:rPr lang="fr-FR" sz="2400" dirty="0"/>
              <a:t> Les </a:t>
            </a:r>
            <a:r>
              <a:rPr lang="fr-FR" sz="2400" b="1" dirty="0"/>
              <a:t>établissements d’enseignement</a:t>
            </a:r>
            <a:r>
              <a:rPr lang="fr-FR" sz="2400" dirty="0"/>
              <a:t>,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</a:t>
            </a:r>
            <a:r>
              <a:rPr lang="fr-FR" sz="2400" dirty="0"/>
              <a:t> Les </a:t>
            </a:r>
            <a:r>
              <a:rPr lang="fr-FR" sz="2400" b="1" dirty="0"/>
              <a:t>acteurs de l’économie sociale et solidaire </a:t>
            </a:r>
            <a:r>
              <a:rPr lang="fr-FR" sz="2400" dirty="0"/>
              <a:t>(Associations loi 1901, mutuelles, fondations, scoop,..)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</a:t>
            </a:r>
            <a:r>
              <a:rPr lang="fr-FR" sz="2400" dirty="0"/>
              <a:t> Tout </a:t>
            </a:r>
            <a:r>
              <a:rPr lang="fr-FR" sz="2400" b="1" dirty="0"/>
              <a:t>porteur de projet </a:t>
            </a:r>
            <a:r>
              <a:rPr lang="fr-FR" sz="2400" dirty="0"/>
              <a:t>industriel, artisanal ou d’aménagement en relation avec les objectifs du label.</a:t>
            </a:r>
          </a:p>
        </p:txBody>
      </p:sp>
    </p:spTree>
    <p:extLst>
      <p:ext uri="{BB962C8B-B14F-4D97-AF65-F5344CB8AC3E}">
        <p14:creationId xmlns:p14="http://schemas.microsoft.com/office/powerpoint/2010/main" val="127836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79512" y="366623"/>
            <a:ext cx="8784976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70C0"/>
                </a:solidFill>
              </a:rPr>
              <a:t>POUR QUOI ?</a:t>
            </a:r>
            <a:endParaRPr lang="fr-FR" sz="2000" b="1" u="sng" dirty="0"/>
          </a:p>
          <a:p>
            <a:pPr algn="ctr"/>
            <a:r>
              <a:rPr lang="fr-FR" sz="3200" b="1" dirty="0">
                <a:solidFill>
                  <a:srgbClr val="0070C0"/>
                </a:solidFill>
              </a:rPr>
              <a:t>(Quels sont les projets éligibles ?)</a:t>
            </a:r>
          </a:p>
          <a:p>
            <a:r>
              <a:rPr lang="fr-FR" sz="2400" dirty="0"/>
              <a:t>Les projets éligibles pourront être :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 </a:t>
            </a:r>
            <a:r>
              <a:rPr lang="fr-FR" sz="2400" dirty="0"/>
              <a:t>Projets </a:t>
            </a:r>
            <a:r>
              <a:rPr lang="fr-FR" sz="2400" b="1" dirty="0"/>
              <a:t>d’aménagement urbain </a:t>
            </a:r>
            <a:r>
              <a:rPr lang="fr-FR" sz="2400" dirty="0"/>
              <a:t>(Eco-quartiers, aménagements …), périurbains, agricoles et forestiers,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 </a:t>
            </a:r>
            <a:r>
              <a:rPr lang="fr-FR" sz="2400" dirty="0"/>
              <a:t>Projets de développement de </a:t>
            </a:r>
            <a:r>
              <a:rPr lang="fr-FR" sz="2400" b="1" dirty="0"/>
              <a:t>produits industriels</a:t>
            </a:r>
            <a:r>
              <a:rPr lang="fr-FR" sz="2400" dirty="0"/>
              <a:t>, </a:t>
            </a:r>
            <a:r>
              <a:rPr lang="fr-FR" sz="2400" b="1" dirty="0"/>
              <a:t>de services</a:t>
            </a:r>
            <a:r>
              <a:rPr lang="fr-FR" sz="2400" dirty="0"/>
              <a:t>, de </a:t>
            </a:r>
            <a:r>
              <a:rPr lang="fr-FR" sz="2400" b="1" dirty="0"/>
              <a:t>formations</a:t>
            </a:r>
            <a:r>
              <a:rPr lang="fr-FR" sz="2400" dirty="0"/>
              <a:t>,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 </a:t>
            </a:r>
            <a:r>
              <a:rPr lang="fr-FR" sz="2400" dirty="0"/>
              <a:t>Projets à vocation de </a:t>
            </a:r>
            <a:r>
              <a:rPr lang="fr-FR" sz="2400" b="1" dirty="0"/>
              <a:t>recherche</a:t>
            </a:r>
            <a:r>
              <a:rPr lang="fr-FR" sz="2400" dirty="0"/>
              <a:t>, de </a:t>
            </a:r>
            <a:r>
              <a:rPr lang="fr-FR" sz="2400" b="1" dirty="0"/>
              <a:t>transfert de connaissances </a:t>
            </a:r>
            <a:r>
              <a:rPr lang="fr-FR" sz="2400" dirty="0"/>
              <a:t>et d’</a:t>
            </a:r>
            <a:r>
              <a:rPr lang="fr-FR" sz="2400" b="1" dirty="0"/>
              <a:t>innovation</a:t>
            </a:r>
            <a:r>
              <a:rPr lang="fr-FR" sz="2400" dirty="0"/>
              <a:t>,</a:t>
            </a:r>
          </a:p>
          <a:p>
            <a:pPr lvl="0"/>
            <a:r>
              <a:rPr lang="fr-FR" sz="2400" dirty="0">
                <a:latin typeface="Wingdings 3" panose="05040102010807070707" pitchFamily="18" charset="2"/>
              </a:rPr>
              <a:t>g </a:t>
            </a:r>
            <a:r>
              <a:rPr lang="fr-FR" sz="2400" dirty="0"/>
              <a:t>Projets </a:t>
            </a:r>
            <a:r>
              <a:rPr lang="fr-FR" sz="2400" b="1" dirty="0"/>
              <a:t>volontaristes d’un territoire </a:t>
            </a:r>
            <a:r>
              <a:rPr lang="fr-FR" sz="2400" dirty="0"/>
              <a:t>(collectivités territoriales, Pays, Quartier, ..).</a:t>
            </a:r>
          </a:p>
          <a:p>
            <a:pPr lvl="0"/>
            <a:r>
              <a:rPr lang="fr-FR" dirty="0"/>
              <a:t>Les projets éligibles devront avoir un intérêt direct portant sur le territoire Métropolitain en privilégiant ceux du Grand Sud-Ouest et de la Nouvelle-Aquitaine.</a:t>
            </a:r>
            <a:endParaRPr lang="fr-FR" sz="2400" dirty="0"/>
          </a:p>
          <a:p>
            <a:pPr algn="ctr"/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161533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oneTexte 2"/>
          <p:cNvSpPr txBox="1"/>
          <p:nvPr/>
        </p:nvSpPr>
        <p:spPr>
          <a:xfrm>
            <a:off x="107504" y="548680"/>
            <a:ext cx="892899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70C0"/>
                </a:solidFill>
              </a:rPr>
              <a:t>COMMENT ?</a:t>
            </a:r>
          </a:p>
          <a:p>
            <a:endParaRPr lang="fr-FR" sz="2800" b="1" dirty="0"/>
          </a:p>
          <a:p>
            <a:r>
              <a:rPr lang="fr-FR" sz="2800" b="1" dirty="0"/>
              <a:t>Le dossier de demande de label E&amp;C</a:t>
            </a:r>
          </a:p>
          <a:p>
            <a:r>
              <a:rPr lang="fr-FR" sz="2000" dirty="0"/>
              <a:t>Le dossier de candidature comprendra :</a:t>
            </a:r>
          </a:p>
          <a:p>
            <a:r>
              <a:rPr lang="fr-FR" sz="2000" dirty="0"/>
              <a:t>- une </a:t>
            </a:r>
            <a:r>
              <a:rPr lang="fr-FR" sz="2000" b="1" dirty="0"/>
              <a:t>note de présentation </a:t>
            </a:r>
            <a:r>
              <a:rPr lang="fr-FR" sz="2000" dirty="0"/>
              <a:t>du projet (10 pages maximum),</a:t>
            </a:r>
          </a:p>
          <a:p>
            <a:r>
              <a:rPr lang="fr-FR" sz="2000" dirty="0"/>
              <a:t>- une présentation de la </a:t>
            </a:r>
            <a:r>
              <a:rPr lang="fr-FR" sz="2000" b="1" dirty="0"/>
              <a:t>méthode d’évaluation </a:t>
            </a:r>
            <a:r>
              <a:rPr lang="fr-FR" sz="2000" dirty="0"/>
              <a:t>proposée (3 pages maximum),</a:t>
            </a:r>
          </a:p>
          <a:p>
            <a:r>
              <a:rPr lang="fr-FR" sz="2000" dirty="0"/>
              <a:t>- un </a:t>
            </a:r>
            <a:r>
              <a:rPr lang="fr-FR" sz="2000" b="1" dirty="0"/>
              <a:t>budget</a:t>
            </a:r>
            <a:r>
              <a:rPr lang="fr-FR" sz="2000" dirty="0"/>
              <a:t> prévisionnel du projet (2 pages maximum),</a:t>
            </a:r>
          </a:p>
          <a:p>
            <a:r>
              <a:rPr lang="fr-FR" sz="2000" dirty="0"/>
              <a:t>- toutes annexes utiles pour la compréhension du projet,</a:t>
            </a:r>
          </a:p>
          <a:p>
            <a:r>
              <a:rPr lang="fr-FR" sz="2000" dirty="0"/>
              <a:t>- un dossier administratif.</a:t>
            </a:r>
            <a:endParaRPr lang="fr-FR" sz="2000" b="1" dirty="0"/>
          </a:p>
          <a:p>
            <a:r>
              <a:rPr lang="fr-FR" sz="2000" u="sng" dirty="0"/>
              <a:t>Frais d’instruction : </a:t>
            </a:r>
            <a:r>
              <a:rPr lang="fr-FR" sz="2000" dirty="0"/>
              <a:t>4400 € comprenant :</a:t>
            </a:r>
          </a:p>
          <a:p>
            <a:r>
              <a:rPr lang="fr-FR" sz="2000" dirty="0"/>
              <a:t>Expertise du dossier, commissions et 3 jours d’assistance dédiée.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37046351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92A5CE55-8057-4B7C-A141-78582D694958}"/>
              </a:ext>
            </a:extLst>
          </p:cNvPr>
          <p:cNvSpPr txBox="1"/>
          <p:nvPr/>
        </p:nvSpPr>
        <p:spPr>
          <a:xfrm>
            <a:off x="107504" y="548680"/>
            <a:ext cx="8928992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6000" dirty="0">
                <a:solidFill>
                  <a:srgbClr val="0070C0"/>
                </a:solidFill>
              </a:rPr>
              <a:t>LES PREMIERS LABELS</a:t>
            </a:r>
          </a:p>
          <a:p>
            <a:endParaRPr lang="fr-FR" sz="2800" dirty="0"/>
          </a:p>
          <a:p>
            <a:r>
              <a:rPr lang="fr-FR" sz="2800" b="1" dirty="0"/>
              <a:t>Centre d’essais Roger Ben </a:t>
            </a:r>
            <a:r>
              <a:rPr lang="fr-FR" sz="2800" b="1" dirty="0" err="1"/>
              <a:t>Aïm</a:t>
            </a:r>
            <a:r>
              <a:rPr lang="fr-FR" sz="2800" b="1" dirty="0"/>
              <a:t> </a:t>
            </a:r>
            <a:r>
              <a:rPr lang="fr-FR" sz="2800" dirty="0"/>
              <a:t>(IFTS)</a:t>
            </a:r>
          </a:p>
          <a:p>
            <a:endParaRPr lang="fr-FR" sz="2800" dirty="0"/>
          </a:p>
          <a:p>
            <a:r>
              <a:rPr lang="fr-FR" sz="2800" b="1" dirty="0"/>
              <a:t>Aménagement de la zone d’activités de Boé</a:t>
            </a:r>
            <a:br>
              <a:rPr lang="fr-FR" sz="2800" dirty="0"/>
            </a:br>
            <a:r>
              <a:rPr lang="fr-FR" sz="2800" dirty="0"/>
              <a:t>(Agglomération d’Agen)</a:t>
            </a:r>
          </a:p>
          <a:p>
            <a:endParaRPr lang="fr-FR" sz="2800" dirty="0"/>
          </a:p>
          <a:p>
            <a:endParaRPr lang="fr-FR" sz="1600" i="1" dirty="0"/>
          </a:p>
          <a:p>
            <a:endParaRPr lang="fr-FR" sz="1600" i="1" dirty="0"/>
          </a:p>
          <a:p>
            <a:r>
              <a:rPr lang="fr-FR" sz="1600" i="1" dirty="0"/>
              <a:t>En cours d’évaluation :</a:t>
            </a:r>
          </a:p>
          <a:p>
            <a:r>
              <a:rPr lang="fr-FR" sz="2000" b="1" dirty="0"/>
              <a:t>Mastère Métiers de l’Enseignement, de l’éducation et de la formation (MEEF) </a:t>
            </a:r>
            <a:br>
              <a:rPr lang="fr-FR" sz="1600" b="1" dirty="0"/>
            </a:br>
            <a:r>
              <a:rPr lang="fr-FR" sz="1600" b="1" dirty="0"/>
              <a:t>Pratique et ingénierie de la formation - option éduquer, former à la transition écologique et au développement durable.</a:t>
            </a:r>
            <a:br>
              <a:rPr lang="fr-FR" sz="2800" b="1" dirty="0"/>
            </a:br>
            <a:r>
              <a:rPr lang="fr-FR" sz="1600" dirty="0"/>
              <a:t>(ESPE d’Aquitaine – Ecole supérieure du professorat et de l’éducation)</a:t>
            </a:r>
          </a:p>
          <a:p>
            <a:endParaRPr lang="fr-FR" sz="2800" dirty="0"/>
          </a:p>
          <a:p>
            <a:endParaRPr lang="fr-FR" sz="2800" dirty="0"/>
          </a:p>
          <a:p>
            <a:endParaRPr lang="fr-FR" sz="28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2AF86324-44DE-4F55-B467-CD331AEA44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9" y="3212976"/>
            <a:ext cx="2088232" cy="157644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C2CF9E2-A529-467A-BFBA-C3BA034D35B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7267" y="1556792"/>
            <a:ext cx="2115174" cy="1224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03646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138</Words>
  <Application>Microsoft Office PowerPoint</Application>
  <PresentationFormat>Affichage à l'écran (4:3)</PresentationFormat>
  <Paragraphs>47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 3</vt:lpstr>
      <vt:lpstr>Thème Office</vt:lpstr>
      <vt:lpstr>Label Eau &amp; Climat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Paul</dc:creator>
  <cp:lastModifiedBy>Paul</cp:lastModifiedBy>
  <cp:revision>28</cp:revision>
  <dcterms:created xsi:type="dcterms:W3CDTF">2017-04-20T10:20:14Z</dcterms:created>
  <dcterms:modified xsi:type="dcterms:W3CDTF">2018-11-06T08:24:36Z</dcterms:modified>
</cp:coreProperties>
</file>